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6" r:id="rId2"/>
    <p:sldId id="259" r:id="rId3"/>
    <p:sldId id="256" r:id="rId4"/>
    <p:sldId id="257" r:id="rId5"/>
    <p:sldId id="258" r:id="rId6"/>
    <p:sldId id="260" r:id="rId7"/>
    <p:sldId id="261" r:id="rId8"/>
    <p:sldId id="263" r:id="rId9"/>
    <p:sldId id="267" r:id="rId10"/>
    <p:sldId id="264" r:id="rId11"/>
    <p:sldId id="265" r:id="rId12"/>
    <p:sldId id="268" r:id="rId13"/>
    <p:sldId id="269" r:id="rId14"/>
    <p:sldId id="270"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85" d="100"/>
          <a:sy n="85" d="100"/>
        </p:scale>
        <p:origin x="6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5663F04-4839-403D-A6D9-E47AC8113866}" type="datetimeFigureOut">
              <a:rPr lang="en-US" smtClean="0"/>
              <a:t>9/21/2020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2C3F9618-239E-4E90-AE67-C44013BD6FF8}"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4893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663F04-4839-403D-A6D9-E47AC8113866}" type="datetimeFigureOut">
              <a:rPr lang="en-US" smtClean="0"/>
              <a:t>9/21/2020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3F9618-239E-4E90-AE67-C44013BD6FF8}" type="slidenum">
              <a:rPr lang="en-US" smtClean="0"/>
              <a:t>‹#›</a:t>
            </a:fld>
            <a:endParaRPr lang="en-US"/>
          </a:p>
        </p:txBody>
      </p:sp>
    </p:spTree>
    <p:extLst>
      <p:ext uri="{BB962C8B-B14F-4D97-AF65-F5344CB8AC3E}">
        <p14:creationId xmlns:p14="http://schemas.microsoft.com/office/powerpoint/2010/main" val="4107133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663F04-4839-403D-A6D9-E47AC8113866}" type="datetimeFigureOut">
              <a:rPr lang="en-US" smtClean="0"/>
              <a:t>9/21/2020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F9618-239E-4E90-AE67-C44013BD6FF8}"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4485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663F04-4839-403D-A6D9-E47AC8113866}" type="datetimeFigureOut">
              <a:rPr lang="en-US" smtClean="0"/>
              <a:t>9/21/2020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F9618-239E-4E90-AE67-C44013BD6FF8}"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4545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663F04-4839-403D-A6D9-E47AC8113866}" type="datetimeFigureOut">
              <a:rPr lang="en-US" smtClean="0"/>
              <a:t>9/21/2020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F9618-239E-4E90-AE67-C44013BD6FF8}" type="slidenum">
              <a:rPr lang="en-US" smtClean="0"/>
              <a:t>‹#›</a:t>
            </a:fld>
            <a:endParaRPr lang="en-US"/>
          </a:p>
        </p:txBody>
      </p:sp>
    </p:spTree>
    <p:extLst>
      <p:ext uri="{BB962C8B-B14F-4D97-AF65-F5344CB8AC3E}">
        <p14:creationId xmlns:p14="http://schemas.microsoft.com/office/powerpoint/2010/main" val="21970421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663F04-4839-403D-A6D9-E47AC8113866}" type="datetimeFigureOut">
              <a:rPr lang="en-US" smtClean="0"/>
              <a:t>9/21/2020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F9618-239E-4E90-AE67-C44013BD6FF8}"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57718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663F04-4839-403D-A6D9-E47AC8113866}" type="datetimeFigureOut">
              <a:rPr lang="en-US" smtClean="0"/>
              <a:t>9/21/2020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F9618-239E-4E90-AE67-C44013BD6FF8}"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0098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663F04-4839-403D-A6D9-E47AC8113866}" type="datetimeFigureOut">
              <a:rPr lang="en-US" smtClean="0"/>
              <a:t>9/21/2020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F9618-239E-4E90-AE67-C44013BD6FF8}"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25516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663F04-4839-403D-A6D9-E47AC8113866}" type="datetimeFigureOut">
              <a:rPr lang="en-US" smtClean="0"/>
              <a:t>9/21/2020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F9618-239E-4E90-AE67-C44013BD6FF8}"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2336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663F04-4839-403D-A6D9-E47AC8113866}" type="datetimeFigureOut">
              <a:rPr lang="en-US" smtClean="0"/>
              <a:t>9/21/2020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F9618-239E-4E90-AE67-C44013BD6FF8}" type="slidenum">
              <a:rPr lang="en-US" smtClean="0"/>
              <a:t>‹#›</a:t>
            </a:fld>
            <a:endParaRPr lang="en-US"/>
          </a:p>
        </p:txBody>
      </p:sp>
    </p:spTree>
    <p:extLst>
      <p:ext uri="{BB962C8B-B14F-4D97-AF65-F5344CB8AC3E}">
        <p14:creationId xmlns:p14="http://schemas.microsoft.com/office/powerpoint/2010/main" val="3415597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663F04-4839-403D-A6D9-E47AC8113866}" type="datetimeFigureOut">
              <a:rPr lang="en-US" smtClean="0"/>
              <a:t>9/21/2020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F9618-239E-4E90-AE67-C44013BD6FF8}"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6265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663F04-4839-403D-A6D9-E47AC8113866}" type="datetimeFigureOut">
              <a:rPr lang="en-US" smtClean="0"/>
              <a:t>9/21/2020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3F9618-239E-4E90-AE67-C44013BD6FF8}" type="slidenum">
              <a:rPr lang="en-US" smtClean="0"/>
              <a:t>‹#›</a:t>
            </a:fld>
            <a:endParaRPr lang="en-US"/>
          </a:p>
        </p:txBody>
      </p:sp>
    </p:spTree>
    <p:extLst>
      <p:ext uri="{BB962C8B-B14F-4D97-AF65-F5344CB8AC3E}">
        <p14:creationId xmlns:p14="http://schemas.microsoft.com/office/powerpoint/2010/main" val="1846412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663F04-4839-403D-A6D9-E47AC8113866}" type="datetimeFigureOut">
              <a:rPr lang="en-US" smtClean="0"/>
              <a:t>9/21/2020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3F9618-239E-4E90-AE67-C44013BD6FF8}"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2995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5663F04-4839-403D-A6D9-E47AC8113866}" type="datetimeFigureOut">
              <a:rPr lang="en-US" smtClean="0"/>
              <a:t>9/21/2020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3F9618-239E-4E90-AE67-C44013BD6FF8}"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3358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663F04-4839-403D-A6D9-E47AC8113866}" type="datetimeFigureOut">
              <a:rPr lang="en-US" smtClean="0"/>
              <a:t>9/21/2020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3F9618-239E-4E90-AE67-C44013BD6FF8}" type="slidenum">
              <a:rPr lang="en-US" smtClean="0"/>
              <a:t>‹#›</a:t>
            </a:fld>
            <a:endParaRPr lang="en-US"/>
          </a:p>
        </p:txBody>
      </p:sp>
    </p:spTree>
    <p:extLst>
      <p:ext uri="{BB962C8B-B14F-4D97-AF65-F5344CB8AC3E}">
        <p14:creationId xmlns:p14="http://schemas.microsoft.com/office/powerpoint/2010/main" val="1304723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663F04-4839-403D-A6D9-E47AC8113866}" type="datetimeFigureOut">
              <a:rPr lang="en-US" smtClean="0"/>
              <a:t>9/21/2020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3F9618-239E-4E90-AE67-C44013BD6FF8}"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6339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663F04-4839-403D-A6D9-E47AC8113866}" type="datetimeFigureOut">
              <a:rPr lang="en-US" smtClean="0"/>
              <a:t>9/21/2020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3F9618-239E-4E90-AE67-C44013BD6FF8}" type="slidenum">
              <a:rPr lang="en-US" smtClean="0"/>
              <a:t>‹#›</a:t>
            </a:fld>
            <a:endParaRPr lang="en-US"/>
          </a:p>
        </p:txBody>
      </p:sp>
    </p:spTree>
    <p:extLst>
      <p:ext uri="{BB962C8B-B14F-4D97-AF65-F5344CB8AC3E}">
        <p14:creationId xmlns:p14="http://schemas.microsoft.com/office/powerpoint/2010/main" val="2708467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5663F04-4839-403D-A6D9-E47AC8113866}" type="datetimeFigureOut">
              <a:rPr lang="en-US" smtClean="0"/>
              <a:t>9/21/2020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C3F9618-239E-4E90-AE67-C44013BD6FF8}" type="slidenum">
              <a:rPr lang="en-US" smtClean="0"/>
              <a:t>‹#›</a:t>
            </a:fld>
            <a:endParaRPr lang="en-US"/>
          </a:p>
        </p:txBody>
      </p:sp>
    </p:spTree>
    <p:extLst>
      <p:ext uri="{BB962C8B-B14F-4D97-AF65-F5344CB8AC3E}">
        <p14:creationId xmlns:p14="http://schemas.microsoft.com/office/powerpoint/2010/main" val="39440380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en.wikipedia.org/wiki/Memory_(computing)" TargetMode="External"/><Relationship Id="rId13" Type="http://schemas.openxmlformats.org/officeDocument/2006/relationships/hyperlink" Target="https://www.britannica.com/technology/central-processing-unit" TargetMode="External"/><Relationship Id="rId3" Type="http://schemas.openxmlformats.org/officeDocument/2006/relationships/hyperlink" Target="https://en.wikipedia.org/wiki/Clock_signal" TargetMode="External"/><Relationship Id="rId7" Type="http://schemas.openxmlformats.org/officeDocument/2006/relationships/hyperlink" Target="https://en.wikipedia.org/wiki/Instruction_(computing)" TargetMode="External"/><Relationship Id="rId12" Type="http://schemas.openxmlformats.org/officeDocument/2006/relationships/hyperlink" Target="https://www.britannica.com/technology/computer" TargetMode="External"/><Relationship Id="rId2" Type="http://schemas.openxmlformats.org/officeDocument/2006/relationships/hyperlink" Target="https://en.wikipedia.org/wiki/Processor_(computing)" TargetMode="External"/><Relationship Id="rId1" Type="http://schemas.openxmlformats.org/officeDocument/2006/relationships/slideLayout" Target="../slideLayouts/slideLayout2.xml"/><Relationship Id="rId6" Type="http://schemas.openxmlformats.org/officeDocument/2006/relationships/hyperlink" Target="https://en.wikipedia.org/wiki/Binary_code" TargetMode="External"/><Relationship Id="rId11" Type="http://schemas.openxmlformats.org/officeDocument/2006/relationships/hyperlink" Target="https://www.britannica.com/topic/logic" TargetMode="External"/><Relationship Id="rId5" Type="http://schemas.openxmlformats.org/officeDocument/2006/relationships/hyperlink" Target="https://en.wikipedia.org/wiki/Digital_integrated_circuit" TargetMode="External"/><Relationship Id="rId15" Type="http://schemas.openxmlformats.org/officeDocument/2006/relationships/hyperlink" Target="https://www.britannica.com/technology/computer-program" TargetMode="External"/><Relationship Id="rId10" Type="http://schemas.openxmlformats.org/officeDocument/2006/relationships/hyperlink" Target="https://www.britannica.com/science/arithmetic" TargetMode="External"/><Relationship Id="rId4" Type="http://schemas.openxmlformats.org/officeDocument/2006/relationships/hyperlink" Target="https://en.wikipedia.org/wiki/Processor_register" TargetMode="External"/><Relationship Id="rId9" Type="http://schemas.openxmlformats.org/officeDocument/2006/relationships/hyperlink" Target="https://www.britannica.com/technology/electronics" TargetMode="External"/><Relationship Id="rId14" Type="http://schemas.openxmlformats.org/officeDocument/2006/relationships/hyperlink" Target="https://www.britannica.com/technology/integrated-circuit"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britannica.com/technology/digital-computer"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en-US" sz="3600" dirty="0" smtClean="0"/>
              <a:t>                             </a:t>
            </a:r>
            <a:r>
              <a:rPr lang="en-US" sz="4400" b="1" u="sng" dirty="0" smtClean="0">
                <a:solidFill>
                  <a:schemeClr val="accent3"/>
                </a:solidFill>
              </a:rPr>
              <a:t>Computer Memory</a:t>
            </a:r>
          </a:p>
          <a:p>
            <a:pPr marL="0" indent="0">
              <a:buNone/>
            </a:pPr>
            <a:endParaRPr lang="en-US" sz="3600" dirty="0"/>
          </a:p>
          <a:p>
            <a:pPr marL="0" indent="0">
              <a:buNone/>
            </a:pPr>
            <a:endParaRPr lang="en-US" sz="3600" dirty="0" smtClean="0"/>
          </a:p>
          <a:p>
            <a:pPr marL="0" indent="0">
              <a:buNone/>
            </a:pPr>
            <a:r>
              <a:rPr lang="en-US" sz="2600" dirty="0" smtClean="0"/>
              <a:t>Prof. </a:t>
            </a:r>
            <a:r>
              <a:rPr lang="en-US" sz="2600" dirty="0" err="1" smtClean="0"/>
              <a:t>Amandeep</a:t>
            </a:r>
            <a:r>
              <a:rPr lang="en-US" sz="2600" dirty="0" smtClean="0"/>
              <a:t> Kaur</a:t>
            </a:r>
          </a:p>
          <a:p>
            <a:pPr marL="0" indent="0">
              <a:buNone/>
            </a:pPr>
            <a:r>
              <a:rPr lang="en-US" sz="2600" dirty="0" smtClean="0"/>
              <a:t>S.D College, </a:t>
            </a:r>
            <a:r>
              <a:rPr lang="en-US" sz="2600" dirty="0" err="1" smtClean="0"/>
              <a:t>Hoshiarpur</a:t>
            </a:r>
            <a:r>
              <a:rPr lang="en-US" sz="2600" dirty="0" smtClean="0"/>
              <a:t> (Dept.  of Computers )</a:t>
            </a:r>
            <a:endParaRPr lang="en-US" sz="2600" dirty="0"/>
          </a:p>
        </p:txBody>
      </p:sp>
    </p:spTree>
    <p:extLst>
      <p:ext uri="{BB962C8B-B14F-4D97-AF65-F5344CB8AC3E}">
        <p14:creationId xmlns:p14="http://schemas.microsoft.com/office/powerpoint/2010/main" val="2789024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846668"/>
          </a:xfrm>
        </p:spPr>
        <p:txBody>
          <a:bodyPr>
            <a:normAutofit fontScale="90000"/>
          </a:bodyPr>
          <a:lstStyle/>
          <a:p>
            <a:r>
              <a:rPr lang="en-US" dirty="0"/>
              <a:t>Computer memory is broadly divided into two groups and they are:</a:t>
            </a:r>
          </a:p>
        </p:txBody>
      </p:sp>
      <p:pic>
        <p:nvPicPr>
          <p:cNvPr id="2050" name="Picture 2" descr="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79902" y="3146212"/>
            <a:ext cx="5352585" cy="264465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452447" y="2222882"/>
            <a:ext cx="9287105" cy="923330"/>
          </a:xfrm>
          <a:prstGeom prst="rect">
            <a:avLst/>
          </a:prstGeom>
        </p:spPr>
        <p:txBody>
          <a:bodyPr wrap="square">
            <a:spAutoFit/>
          </a:bodyPr>
          <a:lstStyle/>
          <a:p>
            <a:r>
              <a:rPr lang="en-US" b="0" i="0" dirty="0" smtClean="0">
                <a:solidFill>
                  <a:srgbClr val="000000"/>
                </a:solidFill>
                <a:effectLst/>
                <a:latin typeface="Open Sans"/>
              </a:rPr>
              <a:t>When the main memory holds instructions and data when a program is executing, the auxiliary memory or secondary memory holds data and programs which are not currently in use and furnishes long term storage.</a:t>
            </a:r>
            <a:endParaRPr lang="en-US" dirty="0"/>
          </a:p>
        </p:txBody>
      </p:sp>
    </p:spTree>
    <p:extLst>
      <p:ext uri="{BB962C8B-B14F-4D97-AF65-F5344CB8AC3E}">
        <p14:creationId xmlns:p14="http://schemas.microsoft.com/office/powerpoint/2010/main" val="1723532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The primary memory and secondary memory are further classified into distinct groups and those are explained in the below diagram:</a:t>
            </a:r>
            <a:endParaRPr lang="en-US" sz="2800" dirty="0"/>
          </a:p>
        </p:txBody>
      </p:sp>
      <p:pic>
        <p:nvPicPr>
          <p:cNvPr id="3074" name="Picture 2" descr="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84918" y="2865863"/>
            <a:ext cx="8051180" cy="2455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9802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24468"/>
            <a:ext cx="9601196" cy="1003611"/>
          </a:xfrm>
        </p:spPr>
        <p:txBody>
          <a:bodyPr>
            <a:normAutofit fontScale="90000"/>
          </a:bodyPr>
          <a:lstStyle/>
          <a:p>
            <a:r>
              <a:rPr lang="en-US" b="1" dirty="0"/>
              <a:t>Primary memory:</a:t>
            </a:r>
            <a:r>
              <a:rPr lang="en-US" dirty="0"/>
              <a:t/>
            </a:r>
            <a:br>
              <a:rPr lang="en-US" dirty="0"/>
            </a:br>
            <a:endParaRPr lang="en-US" dirty="0"/>
          </a:p>
        </p:txBody>
      </p:sp>
      <p:sp>
        <p:nvSpPr>
          <p:cNvPr id="3" name="Content Placeholder 2"/>
          <p:cNvSpPr>
            <a:spLocks noGrp="1"/>
          </p:cNvSpPr>
          <p:nvPr>
            <p:ph idx="1"/>
          </p:nvPr>
        </p:nvSpPr>
        <p:spPr>
          <a:xfrm>
            <a:off x="1295401" y="1338145"/>
            <a:ext cx="9601196" cy="4761571"/>
          </a:xfrm>
        </p:spPr>
        <p:txBody>
          <a:bodyPr>
            <a:normAutofit fontScale="62500" lnSpcReduction="20000"/>
          </a:bodyPr>
          <a:lstStyle/>
          <a:p>
            <a:pPr marL="0" indent="0" fontAlgn="base">
              <a:buNone/>
            </a:pPr>
            <a:endParaRPr lang="en-US" dirty="0"/>
          </a:p>
          <a:p>
            <a:pPr fontAlgn="base"/>
            <a:r>
              <a:rPr lang="en-US" dirty="0"/>
              <a:t>Primary memory is the only type of memory which is directly accessed by the CPU. The CPU continuously reads instructions stored in the primary memory and executes them. Any data that has to be operated by the CPU is also stored. The information is transferred to various locations through the BUS. Primary memories are of two types. They are:</a:t>
            </a:r>
          </a:p>
          <a:p>
            <a:pPr fontAlgn="base"/>
            <a:r>
              <a:rPr lang="en-US" dirty="0"/>
              <a:t>RAM</a:t>
            </a:r>
          </a:p>
          <a:p>
            <a:pPr fontAlgn="base"/>
            <a:r>
              <a:rPr lang="en-US" dirty="0"/>
              <a:t>ROM</a:t>
            </a:r>
          </a:p>
          <a:p>
            <a:pPr fontAlgn="base"/>
            <a:r>
              <a:rPr lang="en-US" b="1" dirty="0"/>
              <a:t>RAM:</a:t>
            </a:r>
            <a:r>
              <a:rPr lang="en-US" dirty="0"/>
              <a:t> It stands for Random Access Memory. Here data can be stored temporarily, so this type of memory is called as temporary memory or volatile memory because when power fails the data from RAM will be erased. The information stored in the RAM is basically loaded from the computer’s disk and includes information related to the operating system and applications that are currently executed by the processor. RAM is considered random access because any memory cell can be directly accessed if its address is known. RAM is of distinct types like SRAM, DRAM, </a:t>
            </a:r>
          </a:p>
          <a:p>
            <a:pPr fontAlgn="base"/>
            <a:r>
              <a:rPr lang="en-US" b="1" dirty="0"/>
              <a:t>ROM:</a:t>
            </a:r>
            <a:r>
              <a:rPr lang="en-US" dirty="0"/>
              <a:t> It stands for Read Only Memory. In this, the data will be furnished by the manufacturers regarding the system, so this information can simply be read by the user but cannot add new data or it cannot be modified. ROMs are of distinct types:</a:t>
            </a:r>
          </a:p>
          <a:p>
            <a:pPr fontAlgn="base"/>
            <a:r>
              <a:rPr lang="en-US" dirty="0"/>
              <a:t>PROM – Programmable Read Only Memory</a:t>
            </a:r>
          </a:p>
          <a:p>
            <a:pPr fontAlgn="base"/>
            <a:r>
              <a:rPr lang="en-US" dirty="0"/>
              <a:t>EPROM – Erasable Programmable Read Only Memory</a:t>
            </a:r>
          </a:p>
          <a:p>
            <a:pPr fontAlgn="base"/>
            <a:r>
              <a:rPr lang="en-US" dirty="0"/>
              <a:t>EEPROM – Electrically Erasable Programmable Read Only Memory</a:t>
            </a:r>
          </a:p>
          <a:p>
            <a:endParaRPr lang="en-US" dirty="0"/>
          </a:p>
        </p:txBody>
      </p:sp>
    </p:spTree>
    <p:extLst>
      <p:ext uri="{BB962C8B-B14F-4D97-AF65-F5344CB8AC3E}">
        <p14:creationId xmlns:p14="http://schemas.microsoft.com/office/powerpoint/2010/main" val="3754877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Secondary Memory</a:t>
            </a:r>
            <a:endParaRPr lang="en-US" dirty="0"/>
          </a:p>
        </p:txBody>
      </p:sp>
      <p:sp>
        <p:nvSpPr>
          <p:cNvPr id="3" name="Content Placeholder 2"/>
          <p:cNvSpPr>
            <a:spLocks noGrp="1"/>
          </p:cNvSpPr>
          <p:nvPr>
            <p:ph idx="1"/>
          </p:nvPr>
        </p:nvSpPr>
        <p:spPr/>
        <p:txBody>
          <a:bodyPr>
            <a:normAutofit fontScale="85000" lnSpcReduction="20000"/>
          </a:bodyPr>
          <a:lstStyle/>
          <a:p>
            <a:r>
              <a:rPr lang="en-US" dirty="0"/>
              <a:t>Secondary memory or auxiliary memory consists of slower and less expensive device that communicates indirectly with CPU via main memory. The secondary memory stores the data and keeps it even when the power fails. It is used to store or save large data or programs or other information. The secondary storage devices are explained below</a:t>
            </a:r>
            <a:r>
              <a:rPr lang="en-US" dirty="0" smtClean="0"/>
              <a:t>:</a:t>
            </a:r>
          </a:p>
          <a:p>
            <a:pPr fontAlgn="base"/>
            <a:r>
              <a:rPr lang="en-US" dirty="0"/>
              <a:t>Magnetic disks</a:t>
            </a:r>
          </a:p>
          <a:p>
            <a:pPr fontAlgn="base"/>
            <a:r>
              <a:rPr lang="en-US" dirty="0"/>
              <a:t>Magnetic tape</a:t>
            </a:r>
          </a:p>
          <a:p>
            <a:pPr fontAlgn="base"/>
            <a:r>
              <a:rPr lang="en-US" dirty="0"/>
              <a:t>Optical disk</a:t>
            </a:r>
          </a:p>
          <a:p>
            <a:pPr fontAlgn="base"/>
            <a:r>
              <a:rPr lang="en-US" dirty="0"/>
              <a:t>USB flash drive</a:t>
            </a:r>
          </a:p>
          <a:p>
            <a:pPr fontAlgn="base"/>
            <a:r>
              <a:rPr lang="en-US" dirty="0"/>
              <a:t>Mass storage devices</a:t>
            </a:r>
          </a:p>
          <a:p>
            <a:endParaRPr lang="en-US" dirty="0"/>
          </a:p>
        </p:txBody>
      </p:sp>
    </p:spTree>
    <p:extLst>
      <p:ext uri="{BB962C8B-B14F-4D97-AF65-F5344CB8AC3E}">
        <p14:creationId xmlns:p14="http://schemas.microsoft.com/office/powerpoint/2010/main" val="1536995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of Secondary Memory.</a:t>
            </a:r>
            <a:endParaRPr lang="en-US" dirty="0"/>
          </a:p>
        </p:txBody>
      </p:sp>
      <p:sp>
        <p:nvSpPr>
          <p:cNvPr id="3" name="Content Placeholder 2"/>
          <p:cNvSpPr>
            <a:spLocks noGrp="1"/>
          </p:cNvSpPr>
          <p:nvPr>
            <p:ph idx="1"/>
          </p:nvPr>
        </p:nvSpPr>
        <p:spPr/>
        <p:txBody>
          <a:bodyPr>
            <a:normAutofit fontScale="70000" lnSpcReduction="20000"/>
          </a:bodyPr>
          <a:lstStyle/>
          <a:p>
            <a:pPr fontAlgn="base"/>
            <a:r>
              <a:rPr lang="en-US" b="1" dirty="0"/>
              <a:t>1.Magnetic disks:</a:t>
            </a:r>
            <a:r>
              <a:rPr lang="en-US" dirty="0"/>
              <a:t> Magnetic disks are made of rigid metals or synthetic plastic material. The disk platter is coated on both the surfaces with magnetic material and both the surfaces can be used for storage. The magnetic disk furnishes direct access and is for both small and large computer systems. The magnetic disk comes in two forms:</a:t>
            </a:r>
          </a:p>
          <a:p>
            <a:pPr fontAlgn="base"/>
            <a:r>
              <a:rPr lang="en-US" dirty="0"/>
              <a:t>Floppy disks</a:t>
            </a:r>
          </a:p>
          <a:p>
            <a:pPr fontAlgn="base"/>
            <a:r>
              <a:rPr lang="en-US" dirty="0"/>
              <a:t>Hard disks</a:t>
            </a:r>
          </a:p>
          <a:p>
            <a:pPr fontAlgn="base"/>
            <a:r>
              <a:rPr lang="en-US" b="1" dirty="0"/>
              <a:t>2. Magnetic tape: </a:t>
            </a:r>
            <a:r>
              <a:rPr lang="en-US" dirty="0"/>
              <a:t>magnetic tape is serial access storage medium and it can store a large volume of data at low costs. The conventional magnetic tape is in reels of up to 3600 feet made of Mylar plastic tape. The tape is one-half inch in width and is coated with magnetic material on one side. The reel of tape is loaded on a magnetic tape drive unit. During any read/write operation, the tape is moved from one spool to another in the same way as in the audiocassette tape recorder. The magnetic tape is densely packed with magnetic spots in frames across its width.</a:t>
            </a:r>
          </a:p>
          <a:p>
            <a:endParaRPr lang="en-US" dirty="0"/>
          </a:p>
        </p:txBody>
      </p:sp>
    </p:spTree>
    <p:extLst>
      <p:ext uri="{BB962C8B-B14F-4D97-AF65-F5344CB8AC3E}">
        <p14:creationId xmlns:p14="http://schemas.microsoft.com/office/powerpoint/2010/main" val="2426361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847493"/>
            <a:ext cx="9601196" cy="5028375"/>
          </a:xfrm>
        </p:spPr>
        <p:txBody>
          <a:bodyPr>
            <a:normAutofit fontScale="47500" lnSpcReduction="20000"/>
          </a:bodyPr>
          <a:lstStyle/>
          <a:p>
            <a:pPr fontAlgn="base"/>
            <a:r>
              <a:rPr lang="en-US" sz="2500" b="1" dirty="0"/>
              <a:t>3. Optical drives:</a:t>
            </a:r>
            <a:r>
              <a:rPr lang="en-US" sz="2500" dirty="0"/>
              <a:t> optical drives are a storage medium from which data is read and to which it is written by lasers. Optical disks can store much more data up to 6GB. Optical store devices are the most widely used and reliable storage devices. The most widely used type of optical storage devices are explained below:</a:t>
            </a:r>
          </a:p>
          <a:p>
            <a:pPr fontAlgn="base"/>
            <a:r>
              <a:rPr lang="en-US" sz="2500" dirty="0"/>
              <a:t>CD – ROM</a:t>
            </a:r>
          </a:p>
          <a:p>
            <a:pPr fontAlgn="base"/>
            <a:r>
              <a:rPr lang="en-US" sz="2500" dirty="0"/>
              <a:t>DVD – ROM</a:t>
            </a:r>
          </a:p>
          <a:p>
            <a:pPr fontAlgn="base"/>
            <a:r>
              <a:rPr lang="en-US" sz="2500" dirty="0"/>
              <a:t>CD – RECORDABLE</a:t>
            </a:r>
          </a:p>
          <a:p>
            <a:pPr fontAlgn="base"/>
            <a:r>
              <a:rPr lang="en-US" sz="2500" dirty="0"/>
              <a:t>CD – REWRITABLE</a:t>
            </a:r>
          </a:p>
          <a:p>
            <a:pPr fontAlgn="base"/>
            <a:r>
              <a:rPr lang="en-US" sz="2500" dirty="0"/>
              <a:t>PHOTO – </a:t>
            </a:r>
            <a:r>
              <a:rPr lang="en-US" sz="2500" dirty="0" smtClean="0"/>
              <a:t>CD</a:t>
            </a:r>
          </a:p>
          <a:p>
            <a:pPr fontAlgn="base"/>
            <a:endParaRPr lang="en-US" sz="2500" dirty="0"/>
          </a:p>
          <a:p>
            <a:pPr fontAlgn="base"/>
            <a:r>
              <a:rPr lang="en-US" sz="2500" b="1" dirty="0"/>
              <a:t>4. USB flash drives:</a:t>
            </a:r>
            <a:r>
              <a:rPr lang="en-US" sz="2500" dirty="0"/>
              <a:t> USB flash drives are removable, rewritable and are physically much smaller drives, which have the weight of less than 30g. In the year of 2010, the storage capacity of the USB flash drives was as large as 256GB. Such devices are a good substitute for floppy disks and CD – ROMs as they are smaller, faster, have thousands of times more capacity, and are more durable and reliable. Until 2005, most desktop and laptop computers had floppy disk drives, but nowadays floppy disk drives have been abandoned in favor of USB ports. The USB connector is often protected inside a removable cap, although it is not likely to be damaged if unprotected. USB flash drives draw power from the computer through external USB connection. The most widely used USB flash drives are the memory cards.</a:t>
            </a:r>
          </a:p>
          <a:p>
            <a:pPr fontAlgn="base"/>
            <a:r>
              <a:rPr lang="en-US" sz="2500" b="1" dirty="0"/>
              <a:t>5. Mass storage devices:</a:t>
            </a:r>
            <a:r>
              <a:rPr lang="en-US" sz="2500" dirty="0"/>
              <a:t> Mass storage devices refer to the saving of huge data in a persistent manner. Mass storage machines can store up to several trillion bytes of data and hence are used to store or save large databases, such as the information of customers of a big retail chain and library transactions of students in a college. Some of the commonly used mass storage devices are explained below:</a:t>
            </a:r>
          </a:p>
          <a:p>
            <a:pPr fontAlgn="base"/>
            <a:r>
              <a:rPr lang="en-US" sz="2500" dirty="0"/>
              <a:t>Disk array</a:t>
            </a:r>
          </a:p>
          <a:p>
            <a:pPr fontAlgn="base"/>
            <a:r>
              <a:rPr lang="en-US" sz="2500" dirty="0"/>
              <a:t>Automated tape</a:t>
            </a:r>
          </a:p>
          <a:p>
            <a:pPr fontAlgn="base"/>
            <a:r>
              <a:rPr lang="en-US" sz="2500" dirty="0"/>
              <a:t>CD – ROM jukebox</a:t>
            </a:r>
          </a:p>
          <a:p>
            <a:endParaRPr lang="en-US" dirty="0"/>
          </a:p>
        </p:txBody>
      </p:sp>
    </p:spTree>
    <p:extLst>
      <p:ext uri="{BB962C8B-B14F-4D97-AF65-F5344CB8AC3E}">
        <p14:creationId xmlns:p14="http://schemas.microsoft.com/office/powerpoint/2010/main" val="3779010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Data representation?</a:t>
            </a:r>
            <a:endParaRPr lang="en-US" dirty="0"/>
          </a:p>
        </p:txBody>
      </p:sp>
      <p:sp>
        <p:nvSpPr>
          <p:cNvPr id="3" name="Content Placeholder 2"/>
          <p:cNvSpPr>
            <a:spLocks noGrp="1"/>
          </p:cNvSpPr>
          <p:nvPr>
            <p:ph idx="1"/>
          </p:nvPr>
        </p:nvSpPr>
        <p:spPr/>
        <p:txBody>
          <a:bodyPr>
            <a:normAutofit/>
          </a:bodyPr>
          <a:lstStyle/>
          <a:p>
            <a:r>
              <a:rPr lang="en-US" sz="3200" dirty="0"/>
              <a:t>Data Representation refers to the form in which data is stored, processed, and </a:t>
            </a:r>
            <a:r>
              <a:rPr lang="en-US" sz="3200" dirty="0" smtClean="0"/>
              <a:t>transmitted in computer. Computer store data in digital format </a:t>
            </a:r>
            <a:r>
              <a:rPr lang="en-US" sz="3200" dirty="0" err="1" smtClean="0"/>
              <a:t>i.e</a:t>
            </a:r>
            <a:r>
              <a:rPr lang="en-US" sz="3200" dirty="0" smtClean="0"/>
              <a:t> in the form of digits </a:t>
            </a:r>
            <a:r>
              <a:rPr lang="en-US" sz="3200" smtClean="0"/>
              <a:t>consisting of  </a:t>
            </a:r>
            <a:r>
              <a:rPr lang="en-US" sz="3200" dirty="0" smtClean="0"/>
              <a:t>0 and 1.</a:t>
            </a:r>
            <a:endParaRPr lang="en-US" sz="3200" dirty="0"/>
          </a:p>
        </p:txBody>
      </p:sp>
    </p:spTree>
    <p:extLst>
      <p:ext uri="{BB962C8B-B14F-4D97-AF65-F5344CB8AC3E}">
        <p14:creationId xmlns:p14="http://schemas.microsoft.com/office/powerpoint/2010/main" val="2856238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is BIT?</a:t>
            </a:r>
            <a:br>
              <a:rPr lang="en-US" dirty="0" smtClean="0"/>
            </a:br>
            <a:endParaRPr lang="en-US" dirty="0"/>
          </a:p>
        </p:txBody>
      </p:sp>
      <p:sp>
        <p:nvSpPr>
          <p:cNvPr id="3" name="Subtitle 2"/>
          <p:cNvSpPr>
            <a:spLocks noGrp="1"/>
          </p:cNvSpPr>
          <p:nvPr>
            <p:ph type="subTitle" idx="1"/>
          </p:nvPr>
        </p:nvSpPr>
        <p:spPr/>
        <p:txBody>
          <a:bodyPr>
            <a:normAutofit lnSpcReduction="10000"/>
          </a:bodyPr>
          <a:lstStyle/>
          <a:p>
            <a:r>
              <a:rPr lang="en-US" dirty="0"/>
              <a:t>The bit is a basic unit of information in computing and digital communications. </a:t>
            </a:r>
            <a:r>
              <a:rPr lang="en-US" dirty="0" smtClean="0"/>
              <a:t>These </a:t>
            </a:r>
            <a:r>
              <a:rPr lang="en-US" dirty="0"/>
              <a:t>values are most commonly represented as either 0or1, but other representations such as true/false, yes/no, +/−, or on/off are common.</a:t>
            </a:r>
            <a:endParaRPr lang="en-US" dirty="0"/>
          </a:p>
        </p:txBody>
      </p:sp>
    </p:spTree>
    <p:extLst>
      <p:ext uri="{BB962C8B-B14F-4D97-AF65-F5344CB8AC3E}">
        <p14:creationId xmlns:p14="http://schemas.microsoft.com/office/powerpoint/2010/main" val="2074875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BYTE?</a:t>
            </a:r>
            <a:endParaRPr lang="en-US" dirty="0"/>
          </a:p>
        </p:txBody>
      </p:sp>
      <p:sp>
        <p:nvSpPr>
          <p:cNvPr id="3" name="Content Placeholder 2"/>
          <p:cNvSpPr>
            <a:spLocks noGrp="1"/>
          </p:cNvSpPr>
          <p:nvPr>
            <p:ph idx="1"/>
          </p:nvPr>
        </p:nvSpPr>
        <p:spPr/>
        <p:txBody>
          <a:bodyPr/>
          <a:lstStyle/>
          <a:p>
            <a:r>
              <a:rPr lang="en-US" dirty="0"/>
              <a:t>In computer systems, a unit of data that is eight binary digits long is known as a byte. A byte is the unit that computers use to represent a character such as a letter, </a:t>
            </a:r>
            <a:r>
              <a:rPr lang="en-US" dirty="0" smtClean="0"/>
              <a:t>number.</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2567" y="3434576"/>
            <a:ext cx="4438184" cy="2441292"/>
          </a:xfrm>
          <a:prstGeom prst="rect">
            <a:avLst/>
          </a:prstGeom>
        </p:spPr>
      </p:pic>
    </p:spTree>
    <p:extLst>
      <p:ext uri="{BB962C8B-B14F-4D97-AF65-F5344CB8AC3E}">
        <p14:creationId xmlns:p14="http://schemas.microsoft.com/office/powerpoint/2010/main" val="3954061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word?</a:t>
            </a:r>
            <a:endParaRPr lang="en-US" dirty="0"/>
          </a:p>
        </p:txBody>
      </p:sp>
      <p:sp>
        <p:nvSpPr>
          <p:cNvPr id="3" name="Content Placeholder 2"/>
          <p:cNvSpPr>
            <a:spLocks noGrp="1"/>
          </p:cNvSpPr>
          <p:nvPr>
            <p:ph idx="1"/>
          </p:nvPr>
        </p:nvSpPr>
        <p:spPr/>
        <p:txBody>
          <a:bodyPr/>
          <a:lstStyle/>
          <a:p>
            <a:r>
              <a:rPr lang="en-US" sz="3600" dirty="0" smtClean="0"/>
              <a:t>A word in Computer science is Collection of bits grouped together. It may be Consists of 16 bits, 32 bits or 64 bits. Each computer have a different word size. It totally depends upon Processor Architecture</a:t>
            </a:r>
            <a:r>
              <a:rPr lang="en-US" dirty="0" smtClean="0"/>
              <a:t>.</a:t>
            </a:r>
            <a:endParaRPr lang="en-US" dirty="0"/>
          </a:p>
        </p:txBody>
      </p:sp>
    </p:spTree>
    <p:extLst>
      <p:ext uri="{BB962C8B-B14F-4D97-AF65-F5344CB8AC3E}">
        <p14:creationId xmlns:p14="http://schemas.microsoft.com/office/powerpoint/2010/main" val="893897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Microprocessor?</a:t>
            </a:r>
            <a:endParaRPr lang="en-US" dirty="0"/>
          </a:p>
        </p:txBody>
      </p:sp>
      <p:sp>
        <p:nvSpPr>
          <p:cNvPr id="3" name="Content Placeholder 2"/>
          <p:cNvSpPr>
            <a:spLocks noGrp="1"/>
          </p:cNvSpPr>
          <p:nvPr>
            <p:ph idx="1"/>
          </p:nvPr>
        </p:nvSpPr>
        <p:spPr/>
        <p:txBody>
          <a:bodyPr>
            <a:normAutofit fontScale="92500"/>
          </a:bodyPr>
          <a:lstStyle/>
          <a:p>
            <a:r>
              <a:rPr lang="en-US" dirty="0">
                <a:solidFill>
                  <a:schemeClr val="tx1"/>
                </a:solidFill>
              </a:rPr>
              <a:t>A </a:t>
            </a:r>
            <a:r>
              <a:rPr lang="en-US" b="1" dirty="0">
                <a:solidFill>
                  <a:schemeClr val="tx1"/>
                </a:solidFill>
              </a:rPr>
              <a:t>microprocessor</a:t>
            </a:r>
            <a:r>
              <a:rPr lang="en-US" dirty="0">
                <a:solidFill>
                  <a:schemeClr val="tx1"/>
                </a:solidFill>
              </a:rPr>
              <a:t> is a </a:t>
            </a:r>
            <a:r>
              <a:rPr lang="en-US" dirty="0">
                <a:solidFill>
                  <a:schemeClr val="tx1"/>
                </a:solidFill>
                <a:hlinkClick r:id="rId2" tooltip="Processor (computing)"/>
              </a:rPr>
              <a:t>computer processor</a:t>
            </a:r>
            <a:r>
              <a:rPr lang="en-US" dirty="0">
                <a:solidFill>
                  <a:schemeClr val="tx1"/>
                </a:solidFill>
              </a:rPr>
              <a:t> that incorporates the functions of a central processing unit </a:t>
            </a:r>
            <a:r>
              <a:rPr lang="en-US" dirty="0" smtClean="0">
                <a:solidFill>
                  <a:schemeClr val="tx1"/>
                </a:solidFill>
              </a:rPr>
              <a:t>. </a:t>
            </a:r>
            <a:r>
              <a:rPr lang="en-US" dirty="0">
                <a:solidFill>
                  <a:schemeClr val="tx1"/>
                </a:solidFill>
              </a:rPr>
              <a:t>The microprocessor is a multipurpose, </a:t>
            </a:r>
            <a:r>
              <a:rPr lang="en-US" dirty="0">
                <a:solidFill>
                  <a:schemeClr val="tx1"/>
                </a:solidFill>
                <a:hlinkClick r:id="rId3" tooltip="Clock signal"/>
              </a:rPr>
              <a:t>clock</a:t>
            </a:r>
            <a:r>
              <a:rPr lang="en-US" dirty="0">
                <a:solidFill>
                  <a:schemeClr val="tx1"/>
                </a:solidFill>
              </a:rPr>
              <a:t> driven, </a:t>
            </a:r>
            <a:r>
              <a:rPr lang="en-US" dirty="0">
                <a:solidFill>
                  <a:schemeClr val="tx1"/>
                </a:solidFill>
                <a:hlinkClick r:id="rId4" tooltip="Processor register"/>
              </a:rPr>
              <a:t>register</a:t>
            </a:r>
            <a:r>
              <a:rPr lang="en-US" dirty="0">
                <a:solidFill>
                  <a:schemeClr val="tx1"/>
                </a:solidFill>
              </a:rPr>
              <a:t> based, </a:t>
            </a:r>
            <a:r>
              <a:rPr lang="en-US" dirty="0">
                <a:solidFill>
                  <a:schemeClr val="tx1"/>
                </a:solidFill>
                <a:hlinkClick r:id="rId5" tooltip="Digital integrated circuit"/>
              </a:rPr>
              <a:t>digital integrated circuit</a:t>
            </a:r>
            <a:r>
              <a:rPr lang="en-US" dirty="0">
                <a:solidFill>
                  <a:schemeClr val="tx1"/>
                </a:solidFill>
              </a:rPr>
              <a:t> that accepts </a:t>
            </a:r>
            <a:r>
              <a:rPr lang="en-US" dirty="0">
                <a:solidFill>
                  <a:schemeClr val="tx1"/>
                </a:solidFill>
                <a:hlinkClick r:id="rId6" tooltip="Binary code"/>
              </a:rPr>
              <a:t>binary</a:t>
            </a:r>
            <a:r>
              <a:rPr lang="en-US" dirty="0">
                <a:solidFill>
                  <a:schemeClr val="tx1"/>
                </a:solidFill>
              </a:rPr>
              <a:t> data as input, processes it according to </a:t>
            </a:r>
            <a:r>
              <a:rPr lang="en-US" dirty="0">
                <a:solidFill>
                  <a:schemeClr val="tx1"/>
                </a:solidFill>
                <a:hlinkClick r:id="rId7" tooltip="Instruction (computing)"/>
              </a:rPr>
              <a:t>instructions</a:t>
            </a:r>
            <a:r>
              <a:rPr lang="en-US" dirty="0">
                <a:solidFill>
                  <a:schemeClr val="tx1"/>
                </a:solidFill>
              </a:rPr>
              <a:t> stored in its </a:t>
            </a:r>
            <a:r>
              <a:rPr lang="en-US" dirty="0">
                <a:solidFill>
                  <a:schemeClr val="tx1"/>
                </a:solidFill>
                <a:hlinkClick r:id="rId8" tooltip="Memory (computing)"/>
              </a:rPr>
              <a:t>memory</a:t>
            </a:r>
            <a:r>
              <a:rPr lang="en-US" dirty="0">
                <a:solidFill>
                  <a:schemeClr val="tx1"/>
                </a:solidFill>
              </a:rPr>
              <a:t> and provides results (also in binary form) as output</a:t>
            </a:r>
            <a:r>
              <a:rPr lang="en-US" dirty="0" smtClean="0">
                <a:solidFill>
                  <a:schemeClr val="tx1"/>
                </a:solidFill>
              </a:rPr>
              <a:t>.</a:t>
            </a:r>
            <a:r>
              <a:rPr lang="en-US" b="1" dirty="0">
                <a:solidFill>
                  <a:schemeClr val="tx1"/>
                </a:solidFill>
              </a:rPr>
              <a:t> Microprocessor</a:t>
            </a:r>
            <a:r>
              <a:rPr lang="en-US" dirty="0">
                <a:solidFill>
                  <a:schemeClr val="tx1"/>
                </a:solidFill>
              </a:rPr>
              <a:t>, any of a type of miniature </a:t>
            </a:r>
            <a:r>
              <a:rPr lang="en-US" dirty="0">
                <a:solidFill>
                  <a:schemeClr val="tx1"/>
                </a:solidFill>
                <a:hlinkClick r:id="rId9"/>
              </a:rPr>
              <a:t>electronic</a:t>
            </a:r>
            <a:r>
              <a:rPr lang="en-US" dirty="0">
                <a:solidFill>
                  <a:schemeClr val="tx1"/>
                </a:solidFill>
              </a:rPr>
              <a:t> device that contains the </a:t>
            </a:r>
            <a:r>
              <a:rPr lang="en-US" dirty="0">
                <a:solidFill>
                  <a:schemeClr val="tx1"/>
                </a:solidFill>
                <a:hlinkClick r:id="rId10"/>
              </a:rPr>
              <a:t>arithmetic</a:t>
            </a:r>
            <a:r>
              <a:rPr lang="en-US" dirty="0">
                <a:solidFill>
                  <a:schemeClr val="tx1"/>
                </a:solidFill>
              </a:rPr>
              <a:t>, </a:t>
            </a:r>
            <a:r>
              <a:rPr lang="en-US" dirty="0">
                <a:solidFill>
                  <a:schemeClr val="tx1"/>
                </a:solidFill>
                <a:hlinkClick r:id="rId11"/>
              </a:rPr>
              <a:t>logic</a:t>
            </a:r>
            <a:r>
              <a:rPr lang="en-US" dirty="0">
                <a:solidFill>
                  <a:schemeClr val="tx1"/>
                </a:solidFill>
              </a:rPr>
              <a:t>, and control circuitry necessary to perform the functions of a digital </a:t>
            </a:r>
            <a:r>
              <a:rPr lang="en-US" dirty="0">
                <a:solidFill>
                  <a:schemeClr val="tx1"/>
                </a:solidFill>
                <a:hlinkClick r:id="rId12"/>
              </a:rPr>
              <a:t>computer’s</a:t>
            </a:r>
            <a:r>
              <a:rPr lang="en-US" dirty="0">
                <a:solidFill>
                  <a:schemeClr val="tx1"/>
                </a:solidFill>
              </a:rPr>
              <a:t> </a:t>
            </a:r>
            <a:r>
              <a:rPr lang="en-US" dirty="0">
                <a:solidFill>
                  <a:schemeClr val="tx1"/>
                </a:solidFill>
                <a:hlinkClick r:id="rId13"/>
              </a:rPr>
              <a:t>central processing unit</a:t>
            </a:r>
            <a:r>
              <a:rPr lang="en-US" dirty="0">
                <a:solidFill>
                  <a:schemeClr val="tx1"/>
                </a:solidFill>
              </a:rPr>
              <a:t>. In effect, this kind of </a:t>
            </a:r>
            <a:r>
              <a:rPr lang="en-US" dirty="0">
                <a:solidFill>
                  <a:schemeClr val="tx1"/>
                </a:solidFill>
                <a:hlinkClick r:id="rId14"/>
              </a:rPr>
              <a:t>integrated circuit</a:t>
            </a:r>
            <a:r>
              <a:rPr lang="en-US" dirty="0">
                <a:solidFill>
                  <a:schemeClr val="tx1"/>
                </a:solidFill>
              </a:rPr>
              <a:t> can interpret and execute </a:t>
            </a:r>
            <a:r>
              <a:rPr lang="en-US" dirty="0">
                <a:solidFill>
                  <a:schemeClr val="tx1"/>
                </a:solidFill>
                <a:hlinkClick r:id="rId15"/>
              </a:rPr>
              <a:t>program</a:t>
            </a:r>
            <a:r>
              <a:rPr lang="en-US" dirty="0">
                <a:solidFill>
                  <a:schemeClr val="tx1"/>
                </a:solidFill>
              </a:rPr>
              <a:t> instructions as well as handle arithmetic operations.</a:t>
            </a:r>
            <a:endParaRPr lang="en-US" dirty="0">
              <a:solidFill>
                <a:schemeClr val="tx1"/>
              </a:solidFill>
            </a:endParaRPr>
          </a:p>
        </p:txBody>
      </p:sp>
    </p:spTree>
    <p:extLst>
      <p:ext uri="{BB962C8B-B14F-4D97-AF65-F5344CB8AC3E}">
        <p14:creationId xmlns:p14="http://schemas.microsoft.com/office/powerpoint/2010/main" val="2772504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of Microprocessor</a:t>
            </a:r>
            <a:endParaRPr lang="en-US" dirty="0"/>
          </a:p>
        </p:txBody>
      </p:sp>
      <p:pic>
        <p:nvPicPr>
          <p:cNvPr id="1026" name="Picture 2" descr="microprocesso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76011" y="2557463"/>
            <a:ext cx="4439978" cy="331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236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Memory?</a:t>
            </a:r>
            <a:endParaRPr lang="en-US" dirty="0"/>
          </a:p>
        </p:txBody>
      </p:sp>
      <p:sp>
        <p:nvSpPr>
          <p:cNvPr id="3" name="Content Placeholder 2"/>
          <p:cNvSpPr>
            <a:spLocks noGrp="1"/>
          </p:cNvSpPr>
          <p:nvPr>
            <p:ph idx="1"/>
          </p:nvPr>
        </p:nvSpPr>
        <p:spPr/>
        <p:txBody>
          <a:bodyPr>
            <a:normAutofit/>
          </a:bodyPr>
          <a:lstStyle/>
          <a:p>
            <a:r>
              <a:rPr lang="en-US" b="1" dirty="0"/>
              <a:t>Computer memory</a:t>
            </a:r>
            <a:r>
              <a:rPr lang="en-US" dirty="0"/>
              <a:t>, device that is used to store data or programs (sequences of instructions) on a temporary or permanent basis for use in an electronic </a:t>
            </a:r>
            <a:r>
              <a:rPr lang="en-US" dirty="0">
                <a:hlinkClick r:id="rId2"/>
              </a:rPr>
              <a:t>digital computer</a:t>
            </a:r>
            <a:r>
              <a:rPr lang="en-US" dirty="0" smtClean="0"/>
              <a:t>..</a:t>
            </a:r>
          </a:p>
          <a:p>
            <a:r>
              <a:rPr lang="en-US" dirty="0"/>
              <a:t> It typically refers to semiconductor memory, specifically metal–oxide–semiconductor (MOS) memory, where data is stored within MOS memory cells on a silicon integrated circuit chip</a:t>
            </a:r>
            <a:r>
              <a:rPr lang="en-US" dirty="0" smtClean="0"/>
              <a:t>.</a:t>
            </a:r>
            <a:r>
              <a:rPr lang="en-US" dirty="0"/>
              <a:t> </a:t>
            </a:r>
            <a:endParaRPr lang="en-US" dirty="0" smtClean="0"/>
          </a:p>
          <a:p>
            <a:r>
              <a:rPr lang="en-US" dirty="0" smtClean="0"/>
              <a:t>Memory </a:t>
            </a:r>
            <a:r>
              <a:rPr lang="en-US" dirty="0"/>
              <a:t>is an internal storage area in a computer, which is availed to store data and programs either permanently or temporarily. </a:t>
            </a:r>
            <a:endParaRPr lang="en-US" dirty="0"/>
          </a:p>
        </p:txBody>
      </p:sp>
    </p:spTree>
    <p:extLst>
      <p:ext uri="{BB962C8B-B14F-4D97-AF65-F5344CB8AC3E}">
        <p14:creationId xmlns:p14="http://schemas.microsoft.com/office/powerpoint/2010/main" val="1347477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of Memory</a:t>
            </a:r>
            <a:endParaRPr lang="en-US" dirty="0"/>
          </a:p>
        </p:txBody>
      </p:sp>
      <p:pic>
        <p:nvPicPr>
          <p:cNvPr id="4098" name="Picture 2" descr="See the source image"/>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884083" y="2557463"/>
            <a:ext cx="4423833" cy="331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050850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67</TotalTime>
  <Words>462</Words>
  <Application>Microsoft Office PowerPoint</Application>
  <PresentationFormat>Widescreen</PresentationFormat>
  <Paragraphs>58</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Garamond</vt:lpstr>
      <vt:lpstr>Open Sans</vt:lpstr>
      <vt:lpstr>Organic</vt:lpstr>
      <vt:lpstr>PowerPoint Presentation</vt:lpstr>
      <vt:lpstr>What is Data representation?</vt:lpstr>
      <vt:lpstr>What is BIT? </vt:lpstr>
      <vt:lpstr>What is BYTE?</vt:lpstr>
      <vt:lpstr>What is word?</vt:lpstr>
      <vt:lpstr>What is Microprocessor?</vt:lpstr>
      <vt:lpstr>Image of Microprocessor</vt:lpstr>
      <vt:lpstr>What is Memory?</vt:lpstr>
      <vt:lpstr>Image of Memory</vt:lpstr>
      <vt:lpstr>Computer memory is broadly divided into two groups and they are:</vt:lpstr>
      <vt:lpstr>The primary memory and secondary memory are further classified into distinct groups and those are explained in the below diagram:</vt:lpstr>
      <vt:lpstr>Primary memory: </vt:lpstr>
      <vt:lpstr>Secondary Memory</vt:lpstr>
      <vt:lpstr>Classification of Secondary Memory.</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BIT? </dc:title>
  <dc:creator>sdc16</dc:creator>
  <cp:lastModifiedBy>sdc16</cp:lastModifiedBy>
  <cp:revision>14</cp:revision>
  <dcterms:created xsi:type="dcterms:W3CDTF">2020-09-21T18:01:30Z</dcterms:created>
  <dcterms:modified xsi:type="dcterms:W3CDTF">2020-09-21T19:09:18Z</dcterms:modified>
</cp:coreProperties>
</file>